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306" r:id="rId4"/>
    <p:sldId id="262" r:id="rId5"/>
    <p:sldId id="263" r:id="rId6"/>
    <p:sldId id="264" r:id="rId7"/>
    <p:sldId id="265" r:id="rId8"/>
    <p:sldId id="266" r:id="rId9"/>
    <p:sldId id="294" r:id="rId10"/>
    <p:sldId id="267" r:id="rId11"/>
    <p:sldId id="282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86" r:id="rId20"/>
    <p:sldId id="307" r:id="rId21"/>
    <p:sldId id="310" r:id="rId22"/>
    <p:sldId id="283" r:id="rId23"/>
    <p:sldId id="284" r:id="rId24"/>
    <p:sldId id="285" r:id="rId25"/>
    <p:sldId id="305" r:id="rId26"/>
    <p:sldId id="295" r:id="rId27"/>
    <p:sldId id="308" r:id="rId28"/>
    <p:sldId id="296" r:id="rId29"/>
    <p:sldId id="297" r:id="rId30"/>
    <p:sldId id="298" r:id="rId31"/>
    <p:sldId id="309" r:id="rId32"/>
    <p:sldId id="299" r:id="rId33"/>
    <p:sldId id="301" r:id="rId34"/>
    <p:sldId id="304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7CE84-89F3-4509-96DB-9A39C8DBE407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853119-07B1-460A-AFFB-FFDD1F96B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0C4A3-035E-4FD1-A835-7F254FB7DD3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9653BB-E546-4A98-A8DC-AF888D112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53BB-E546-4A98-A8DC-AF888D112E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33900"/>
            <a:ext cx="64770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298C10-70FE-4366-BF5B-033572248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FF74-CCD6-4D2E-B1CC-19FB8D592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BF95-E6DF-4888-A738-51F54FB4D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C066-0630-44D2-8B75-D2A368260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DBA0C-6545-413B-A23F-926DE967F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03D7-877E-41DA-BA4C-37E8D0C95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B53C-1BEF-45E6-A6F3-9179E3D31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7A7E-2B11-482C-880F-73714F94D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95145-C1B1-4884-A9FD-A62CB29E5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3DE6-DFF5-4FB2-855A-B44393AAB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C2599-DAD6-40C7-8E25-7666F59FA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D045713-9217-4922-A76E-074B98C616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Populations Evolve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096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Natural Selection effects on a Population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Populations – a group of individuals of the same species living in the same habitat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Evolution does not affect the individual, it affects the population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Population genetics – genetic change in a population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Survival of the Fittest effects population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Fitness – contribution an individual makes to the gene pool of the next generation relative to the contribution of other individuals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Individuals with favorable traits will have a high fitness level.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Microevolution Changes the Gene Pool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Gene pool – total collection of genes in a population at any one time</a:t>
            </a:r>
          </a:p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Microevolution – relative frequencies of alleles in a population change over a number of generations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6627" name="Picture 3" descr="C:\Documents and Settings\mwolfgang\My Documents\My Pictures\Microsoft Clip Organizer\j03034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4800600"/>
            <a:ext cx="1559517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Five Causes of Microevolution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1402080"/>
            <a:ext cx="67056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Genetic Drift – change in gene pool of a small population due to chance</a:t>
            </a:r>
          </a:p>
          <a:p>
            <a:pPr lvl="1"/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Examples: Natural Disaster, epidemic</a:t>
            </a:r>
          </a:p>
        </p:txBody>
      </p:sp>
      <p:pic>
        <p:nvPicPr>
          <p:cNvPr id="1028" name="Picture 4" descr="http://www.geog.ucsb.edu/~phil/research/wildfi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7" y="3279476"/>
            <a:ext cx="5343525" cy="35785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Genetic Drift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Bottleneck effect – genetic drift resulting from an event that drastically reduces population size</a:t>
            </a:r>
          </a:p>
        </p:txBody>
      </p:sp>
      <p:pic>
        <p:nvPicPr>
          <p:cNvPr id="1028" name="Picture 4" descr="Image result for founder effect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068256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Genetic Drift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Founder effect – colonization of a new location by a small number of individuals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1746" name="Picture 2" descr="http://copland.udel.edu/~gshriver/images/Galapagos-bartolome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4152900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Five Causes of Microevolution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Gene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Flow - gain or loss of alleles from a population by the movement of individuals or gametes</a:t>
            </a:r>
          </a:p>
          <a:p>
            <a:pPr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050" name="Picture 2" descr="http://www.kued.org/joehill/images/early/im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667000" cy="2647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Five Causes of Microevolution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Mutation - random change in an organism’s DNA that creates a new allele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026" name="Picture 2" descr="http://nanopedia.case.edu/image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Five Causes of Microevolution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914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Non-random mating – males with specific traits have a higher chance of mating with females than males not possessing those traits.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1">
                    <a:lumMod val="10000"/>
                  </a:schemeClr>
                </a:solidFill>
              </a:rPr>
              <a:t>In other words, not all males of an equal chance of reproducing </a:t>
            </a:r>
            <a:endParaRPr lang="en-US" i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4249737"/>
            <a:ext cx="391477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Five Causes of Microevolution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Natural selection reduces variation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Some recessive alleles may never be fully eliminated from the population:</a:t>
            </a:r>
          </a:p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Recessive genes are hidden in the heterozygote</a:t>
            </a:r>
          </a:p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Heterozygote advantage – 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heterozygotes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have a greater reproductive success than 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homozygotes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Charles Darwin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3914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Influenced by Charles Lyell – Scottish geologist that wrote natural forces gradually change the Earth’s surface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During his trip and on the Galapagos Islands, made observations about similarities and differences of plants and animals in South America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Darwin developed the </a:t>
            </a:r>
            <a:r>
              <a:rPr lang="en-US" b="1" dirty="0" smtClean="0">
                <a:solidFill>
                  <a:schemeClr val="bg1"/>
                </a:solidFill>
              </a:rPr>
              <a:t>Theory of Natural </a:t>
            </a:r>
            <a:r>
              <a:rPr lang="en-US" dirty="0" smtClean="0">
                <a:solidFill>
                  <a:schemeClr val="bg1"/>
                </a:solidFill>
              </a:rPr>
              <a:t>Selection based on his observations.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Modes of Natural Selection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Natural Selection will shift the gene pool or the overall look of a population.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There are 3 modes of Natural Selection that favors different phenotypes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8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modes of natural selec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r="12746" b="55295"/>
          <a:stretch/>
        </p:blipFill>
        <p:spPr bwMode="auto">
          <a:xfrm>
            <a:off x="457200" y="1219200"/>
            <a:ext cx="8372174" cy="46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9787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Modes of Natural Selection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Stabilizing selection – favors intermediate variants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4034" name="Picture 2" descr="13-19-L1-NaturalSelect-L.gif"/>
          <p:cNvPicPr>
            <a:picLocks noChangeAspect="1" noChangeArrowheads="1"/>
          </p:cNvPicPr>
          <p:nvPr/>
        </p:nvPicPr>
        <p:blipFill>
          <a:blip r:embed="rId2" cstate="print"/>
          <a:srcRect t="41096" r="68000" b="4110"/>
          <a:stretch>
            <a:fillRect/>
          </a:stretch>
        </p:blipFill>
        <p:spPr bwMode="auto">
          <a:xfrm>
            <a:off x="3200400" y="2971800"/>
            <a:ext cx="24384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5334000" y="3200400"/>
            <a:ext cx="304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Modes of Natural Selection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Directional selection – acts against individuals at one phenotypic extreme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5060" name="Picture 4" descr="13-19-L2-NaturalSelect-L.gif"/>
          <p:cNvPicPr>
            <a:picLocks noChangeAspect="1" noChangeArrowheads="1"/>
          </p:cNvPicPr>
          <p:nvPr/>
        </p:nvPicPr>
        <p:blipFill>
          <a:blip r:embed="rId2" cstate="print"/>
          <a:srcRect l="33000" t="53425" r="34000" b="2740"/>
          <a:stretch>
            <a:fillRect/>
          </a:stretch>
        </p:blipFill>
        <p:spPr bwMode="auto">
          <a:xfrm>
            <a:off x="3352800" y="3429000"/>
            <a:ext cx="2514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Modes of Natural Selection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Diversifying selection – favors individuals at both extremes of a phenotypic range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6082" name="Picture 2" descr="13-19-L3-NaturalSelect-L.gif"/>
          <p:cNvPicPr>
            <a:picLocks noChangeAspect="1" noChangeArrowheads="1"/>
          </p:cNvPicPr>
          <p:nvPr/>
        </p:nvPicPr>
        <p:blipFill>
          <a:blip r:embed="rId2" cstate="print"/>
          <a:srcRect l="68000" t="53425"/>
          <a:stretch>
            <a:fillRect/>
          </a:stretch>
        </p:blipFill>
        <p:spPr bwMode="auto">
          <a:xfrm>
            <a:off x="3505200" y="3505200"/>
            <a:ext cx="2438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Evidence of Evolution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162800" cy="4602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Fossils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Biogeography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Homologous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Vestigal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Molecular Biology – </a:t>
            </a:r>
            <a:r>
              <a:rPr lang="en-US" i="1" dirty="0" smtClean="0">
                <a:solidFill>
                  <a:schemeClr val="accent1">
                    <a:lumMod val="10000"/>
                  </a:schemeClr>
                </a:solidFill>
              </a:rPr>
              <a:t>shared DNA4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Embryology – </a:t>
            </a:r>
            <a:r>
              <a:rPr lang="en-US" i="1" dirty="0" smtClean="0">
                <a:solidFill>
                  <a:schemeClr val="accent1">
                    <a:lumMod val="10000"/>
                  </a:schemeClr>
                </a:solidFill>
              </a:rPr>
              <a:t>similar embryos</a:t>
            </a: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766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Fossils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Fossil Record – the sequence in which fossils appear within layers of sedimentary rock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7170" name="Picture 2" descr="http://www.3quarksdaily.com/.a/6a00d8341c562c53ef0133f4f00453970b-4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3810000" cy="2857500"/>
          </a:xfrm>
          <a:prstGeom prst="rect">
            <a:avLst/>
          </a:prstGeom>
          <a:noFill/>
        </p:spPr>
      </p:pic>
      <p:pic>
        <p:nvPicPr>
          <p:cNvPr id="7172" name="Picture 4" descr="http://www.age-of-the-sage.org/archaeology/otzi_iceman_2.jpg"/>
          <p:cNvPicPr>
            <a:picLocks noChangeAspect="1" noChangeArrowheads="1"/>
          </p:cNvPicPr>
          <p:nvPr/>
        </p:nvPicPr>
        <p:blipFill>
          <a:blip r:embed="rId3" cstate="print"/>
          <a:srcRect l="12000" t="14470" r="12800" b="6977"/>
          <a:stretch>
            <a:fillRect/>
          </a:stretch>
        </p:blipFill>
        <p:spPr bwMode="auto">
          <a:xfrm>
            <a:off x="4419600" y="3352800"/>
            <a:ext cx="3581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fossil record evolu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" y="37465"/>
            <a:ext cx="4747895" cy="266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Image result for fossil record evolutio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22" y="37465"/>
            <a:ext cx="4305869" cy="651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748591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Biogeography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Organisms resemble organisms that live closer to them than organisms much more distant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images.nationalgeographic.com/wpf/media-live/photos/000/005/cache/koala_597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4700"/>
            <a:ext cx="4724400" cy="3543300"/>
          </a:xfrm>
          <a:prstGeom prst="rect">
            <a:avLst/>
          </a:prstGeom>
          <a:noFill/>
        </p:spPr>
      </p:pic>
      <p:pic>
        <p:nvPicPr>
          <p:cNvPr id="6148" name="Picture 4" descr="http://2.bp.blogspot.com/-UfS9SA3CZy0/T0PbwYpfhNI/AAAAAAAAGj0/e0Y7ax9b5E8/s1600/Nice-Animal-Grey-Kangaroo-Sitting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Homologous Structures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Similarity in characteristics that result from common ancestry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5121" name="Picture 1" descr="H:\Biology\Natural Selection\_13_Labeled_Images\13_05aHomologousForelimb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84108"/>
            <a:ext cx="7696200" cy="3973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Theory of Natural Selection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99032"/>
            <a:ext cx="72390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Natural Selection -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organisms better adapted to their environment tend to survive and produce more offspring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Natural Selection may lead to overall changes the genes and traits present in a population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Adaptations – unique traits an individual possesses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90263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10969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Vestigial Structure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7338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Remnants of features that served important functions in the organisms’ ancestors.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097" name="Picture 1" descr="H:\Biology\Natural Selection\_13_Labeled_Images\13_04h_WhaleAncestor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237" y="274637"/>
            <a:ext cx="4449763" cy="6583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vestigial structu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274638"/>
            <a:ext cx="8915400" cy="521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7575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Molecular Biology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67056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Molecular history in the DNA sequences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organisms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4029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Embryology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53381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Observations of Natural 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offspring are born than can survive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birdsasart.com/blue-footed%20booby%20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08635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Observations of Natural 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Natural resources are limited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Observations of Natural Selection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Individuals of a population vary in their characteristics and those traits are passed on to their offspring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picture-newsletter.com/butterfly/butterflies-m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3670300" cy="24468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“Survival of the Fittest” – individuals with the best traits will survive the longest to reproduce.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-rohan.sdsu.edu/~jmahaffy/courses/f00/math122/lectures/images/mr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67100"/>
            <a:ext cx="508635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Humans have been influencing Natural Selection for years…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38862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Artificial Selection</a:t>
            </a:r>
            <a:endParaRPr lang="en-US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The selective breeding of domesticated plants and animals</a:t>
            </a:r>
          </a:p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Humans would only breed individuals with the favored traits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C:\Users\mwolfgang\Desktop\_13_Labeled_Images\13_02_ArtificialSelect-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512" y="18288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wolfgang\Desktop\_13_Labeled_Images\13_03b_PesticideResist-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17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629</Words>
  <Application>Microsoft Office PowerPoint</Application>
  <PresentationFormat>On-screen Show (4:3)</PresentationFormat>
  <Paragraphs>79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How Populations Evolve</vt:lpstr>
      <vt:lpstr>Charles Darwin</vt:lpstr>
      <vt:lpstr>  Theory of Natural Selection</vt:lpstr>
      <vt:lpstr>Observations of Natural Selection</vt:lpstr>
      <vt:lpstr>Observations of Natural Selection</vt:lpstr>
      <vt:lpstr>Observations of Natural Selection</vt:lpstr>
      <vt:lpstr>Observations of Natural Selection</vt:lpstr>
      <vt:lpstr>Humans have been influencing Natural Selection for years…</vt:lpstr>
      <vt:lpstr>PowerPoint Presentation</vt:lpstr>
      <vt:lpstr>Natural Selection effects on a Population</vt:lpstr>
      <vt:lpstr>Survival of the Fittest effects population </vt:lpstr>
      <vt:lpstr>Microevolution Changes the Gene Pool</vt:lpstr>
      <vt:lpstr>Five Causes of Microevolution</vt:lpstr>
      <vt:lpstr>Genetic Drift</vt:lpstr>
      <vt:lpstr>Genetic Drift</vt:lpstr>
      <vt:lpstr>Five Causes of Microevolution</vt:lpstr>
      <vt:lpstr>Five Causes of Microevolution</vt:lpstr>
      <vt:lpstr>Five Causes of Microevolution</vt:lpstr>
      <vt:lpstr>Five Causes of Microevolution</vt:lpstr>
      <vt:lpstr>Modes of Natural Selection</vt:lpstr>
      <vt:lpstr>PowerPoint Presentation</vt:lpstr>
      <vt:lpstr>Modes of Natural Selection</vt:lpstr>
      <vt:lpstr>Modes of Natural Selection</vt:lpstr>
      <vt:lpstr>Modes of Natural Selection</vt:lpstr>
      <vt:lpstr>Evidence of Evolution</vt:lpstr>
      <vt:lpstr>Fossils</vt:lpstr>
      <vt:lpstr>PowerPoint Presentation</vt:lpstr>
      <vt:lpstr>Biogeography</vt:lpstr>
      <vt:lpstr>Homologous Structures</vt:lpstr>
      <vt:lpstr>Vestigial Structure</vt:lpstr>
      <vt:lpstr>PowerPoint Presentation</vt:lpstr>
      <vt:lpstr>Molecular Biology</vt:lpstr>
      <vt:lpstr>Embryology</vt:lpstr>
      <vt:lpstr>PowerPoint Presentation</vt:lpstr>
    </vt:vector>
  </TitlesOfParts>
  <Company>Animation Factory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Populations Evolve</dc:title>
  <dc:creator>Wolfgang,Mark</dc:creator>
  <cp:lastModifiedBy>White,Hannah</cp:lastModifiedBy>
  <cp:revision>112</cp:revision>
  <cp:lastPrinted>2018-04-03T14:16:24Z</cp:lastPrinted>
  <dcterms:created xsi:type="dcterms:W3CDTF">1601-01-01T00:00:00Z</dcterms:created>
  <dcterms:modified xsi:type="dcterms:W3CDTF">2018-04-18T16:45:58Z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